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9" r:id="rId3"/>
    <p:sldId id="311" r:id="rId4"/>
    <p:sldId id="326" r:id="rId5"/>
    <p:sldId id="298" r:id="rId6"/>
    <p:sldId id="316" r:id="rId7"/>
    <p:sldId id="327" r:id="rId8"/>
    <p:sldId id="328" r:id="rId9"/>
    <p:sldId id="299" r:id="rId10"/>
    <p:sldId id="322" r:id="rId11"/>
    <p:sldId id="323" r:id="rId12"/>
    <p:sldId id="296" r:id="rId13"/>
    <p:sldId id="310" r:id="rId14"/>
    <p:sldId id="294" r:id="rId15"/>
    <p:sldId id="325" r:id="rId16"/>
    <p:sldId id="318" r:id="rId1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regnear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204092543987562E-2"/>
          <c:y val="9.0328409678717164E-2"/>
          <c:w val="0.89382059881403708"/>
          <c:h val="0.80328225760101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84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20</c:v>
                </c:pt>
                <c:pt idx="1">
                  <c:v>160</c:v>
                </c:pt>
                <c:pt idx="2">
                  <c:v>238</c:v>
                </c:pt>
                <c:pt idx="3">
                  <c:v>244</c:v>
                </c:pt>
                <c:pt idx="4">
                  <c:v>429</c:v>
                </c:pt>
                <c:pt idx="5">
                  <c:v>550</c:v>
                </c:pt>
                <c:pt idx="6">
                  <c:v>619</c:v>
                </c:pt>
                <c:pt idx="7">
                  <c:v>555</c:v>
                </c:pt>
                <c:pt idx="8">
                  <c:v>293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Kolonne1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Kolonne2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12832"/>
        <c:axId val="35114368"/>
      </c:barChart>
      <c:catAx>
        <c:axId val="3511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114368"/>
        <c:crosses val="autoZero"/>
        <c:auto val="1"/>
        <c:lblAlgn val="ctr"/>
        <c:lblOffset val="100"/>
        <c:noMultiLvlLbl val="0"/>
      </c:catAx>
      <c:valAx>
        <c:axId val="35114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112832"/>
        <c:crosses val="autoZero"/>
        <c:crossBetween val="between"/>
      </c:valAx>
      <c:spPr>
        <a:solidFill>
          <a:srgbClr val="FFFF00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0.10734</cdr:x>
      <cdr:y>0.13901</cdr:y>
    </cdr:from>
    <cdr:to>
      <cdr:x>0.5075</cdr:x>
      <cdr:y>0.30531</cdr:y>
    </cdr:to>
    <cdr:sp macro="" textlink="">
      <cdr:nvSpPr>
        <cdr:cNvPr id="2" name="1 TekstSylinder"/>
        <cdr:cNvSpPr txBox="1"/>
      </cdr:nvSpPr>
      <cdr:spPr>
        <a:xfrm xmlns:a="http://schemas.openxmlformats.org/drawingml/2006/main">
          <a:off x="883347" y="604664"/>
          <a:ext cx="3293157" cy="7233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600" b="1" dirty="0" err="1" smtClean="0"/>
            <a:t>Årleg</a:t>
          </a:r>
          <a:r>
            <a:rPr lang="nb-NO" sz="1600" b="1" dirty="0" smtClean="0"/>
            <a:t> forbruk i </a:t>
          </a:r>
          <a:r>
            <a:rPr lang="nb-NO" sz="1600" b="1" dirty="0" err="1" smtClean="0"/>
            <a:t>millionar</a:t>
          </a:r>
          <a:endParaRPr lang="nb-NO" sz="1600" b="1" dirty="0" smtClean="0"/>
        </a:p>
        <a:p xmlns:a="http://schemas.openxmlformats.org/drawingml/2006/main">
          <a:r>
            <a:rPr lang="nb-NO" sz="1200" b="1" dirty="0" smtClean="0">
              <a:solidFill>
                <a:srgbClr val="FF0000"/>
              </a:solidFill>
            </a:rPr>
            <a:t>2014-kr</a:t>
          </a:r>
        </a:p>
        <a:p xmlns:a="http://schemas.openxmlformats.org/drawingml/2006/main">
          <a:endParaRPr lang="nb-NO" sz="16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n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n-NO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fld id="{62CCA688-0196-4668-938E-5AB69FE9DEDA}" type="datetimeFigureOut">
              <a:rPr lang="nb-NO" smtClean="0"/>
              <a:t>12.05.2014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12.05.2014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n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18862-8EBA-4AB3-9112-B9FB99772F4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3956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n-NO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n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DCFF1-037F-4D8D-9B96-ECA701521BA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818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12.05.2014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n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n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fld id="{62CCA688-0196-4668-938E-5AB69FE9DEDA}" type="datetimeFigureOut">
              <a:rPr lang="nb-NO" smtClean="0"/>
              <a:t>12.05.2014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7151" y="3091677"/>
            <a:ext cx="7205077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n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27441" y="2795895"/>
            <a:ext cx="7204788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n-NO" smtClean="0"/>
              <a:t>Klikk for å redigere undertittelstil i malen</a:t>
            </a:r>
            <a:endParaRPr lang="nb-NO" dirty="0"/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12.05.2014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n-NO" smtClean="0"/>
              <a:t>Klikk ikonet for å leggje til eit bilete</a:t>
            </a:r>
            <a:endParaRPr lang="en-GB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12.05.2014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12.05.2014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n-NO" smtClean="0"/>
              <a:t>Klikk ikonet for å leggje til eit bilete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12.05.2014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283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n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n-NO" smtClean="0"/>
              <a:t>Klikk ikonet for å leggje til eit bilete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12.05.2014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n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n-NO" smtClean="0"/>
              <a:t>Klikk ikonet for å leggje til eit bilete</a:t>
            </a:r>
            <a:endParaRPr lang="en-GB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12.05.2014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12.05.2014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no.wikipedia.org/wiki/Fil:Map_E16_(Norway).svg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smtClean="0"/>
              <a:t>E16 Filefjell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411760" y="6093296"/>
            <a:ext cx="5870846" cy="339502"/>
          </a:xfrm>
        </p:spPr>
        <p:txBody>
          <a:bodyPr/>
          <a:lstStyle/>
          <a:p>
            <a:pPr algn="r"/>
            <a:r>
              <a:rPr lang="nb-NO" dirty="0" smtClean="0"/>
              <a:t>09.05.2014, Odd Erik Haugen</a:t>
            </a:r>
          </a:p>
          <a:p>
            <a:endParaRPr lang="nb-NO" dirty="0"/>
          </a:p>
        </p:txBody>
      </p:sp>
      <p:pic>
        <p:nvPicPr>
          <p:cNvPr id="4" name="2 Bile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" y="2489913"/>
            <a:ext cx="9065656" cy="2499584"/>
          </a:xfrm>
          <a:prstGeom prst="rect">
            <a:avLst/>
          </a:prstGeom>
        </p:spPr>
      </p:pic>
      <p:sp>
        <p:nvSpPr>
          <p:cNvPr id="5" name="Undertittel 2"/>
          <p:cNvSpPr txBox="1">
            <a:spLocks/>
          </p:cNvSpPr>
          <p:nvPr/>
        </p:nvSpPr>
        <p:spPr>
          <a:xfrm>
            <a:off x="1835696" y="5301208"/>
            <a:ext cx="5870846" cy="6480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035" rtl="0" eaLnBrk="1" latinLnBrk="0" hangingPunct="1">
              <a:spcBef>
                <a:spcPts val="432"/>
              </a:spcBef>
              <a:buClr>
                <a:srgbClr val="ED9300"/>
              </a:buClr>
              <a:buFont typeface="Arial" pitchFamily="34" charset="0"/>
              <a:buNone/>
              <a:defRPr sz="1800" kern="1200">
                <a:solidFill>
                  <a:srgbClr val="ED9300"/>
                </a:solidFill>
                <a:latin typeface="+mn-lt"/>
                <a:ea typeface="+mn-ea"/>
                <a:cs typeface="+mn-cs"/>
              </a:defRPr>
            </a:lvl1pPr>
            <a:lvl2pPr marL="457018" indent="0" algn="ctr" defTabSz="914035" rtl="0" eaLnBrk="1" latinLnBrk="0" hangingPunct="1">
              <a:spcBef>
                <a:spcPts val="432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035" indent="0" algn="ctr" defTabSz="914035" rtl="0" eaLnBrk="1" latinLnBrk="0" hangingPunct="1">
              <a:spcBef>
                <a:spcPts val="432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052" indent="0" algn="ctr" defTabSz="914035" rtl="0" eaLnBrk="1" latinLnBrk="0" hangingPunct="1">
              <a:spcBef>
                <a:spcPts val="432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069" indent="0" algn="ctr" defTabSz="914035" rtl="0" eaLnBrk="1" latinLnBrk="0" hangingPunct="1">
              <a:spcBef>
                <a:spcPts val="432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086" indent="0" algn="ctr" defTabSz="91403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103" indent="0" algn="ctr" defTabSz="91403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120" indent="0" algn="ctr" defTabSz="91403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138" indent="0" algn="ctr" defTabSz="91403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dirty="0" smtClean="0">
                <a:solidFill>
                  <a:schemeClr val="tx1"/>
                </a:solidFill>
              </a:rPr>
              <a:t>Stamvegutvalget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43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6999085" cy="786269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Borlaug</a:t>
            </a:r>
            <a:br>
              <a:rPr lang="nb-NO" dirty="0" smtClean="0"/>
            </a:b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88840"/>
            <a:ext cx="5725584" cy="4294188"/>
          </a:xfrm>
        </p:spPr>
      </p:pic>
      <p:pic>
        <p:nvPicPr>
          <p:cNvPr id="5" name="Picture 4" descr="H:\E16\Filefjell\0 Generelt\Presentasjon\Profil førebels\Filefjell-illustrasjon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17" y="116972"/>
            <a:ext cx="6696744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3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6999085" cy="87060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Borlaug – brøytestasjon</a:t>
            </a:r>
            <a:br>
              <a:rPr lang="nb-NO" dirty="0" smtClean="0"/>
            </a:b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6840760" cy="4230470"/>
          </a:xfrm>
        </p:spPr>
      </p:pic>
      <p:pic>
        <p:nvPicPr>
          <p:cNvPr id="5" name="Picture 4" descr="H:\E16\Filefjell\0 Generelt\Presentasjon\Profil førebels\Filefjell-illustrasjon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6696744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5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E16 Filefjell. Kongevegen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590465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2052" name="Picture 4" descr="H:\E16\Filefjell\0 Generelt\Presentasjon\Profil førebels\Filefjell-illustrasjon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8" y="253861"/>
            <a:ext cx="8397737" cy="191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807468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18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6" name="5 Plasshaldar for innhald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099957"/>
              </p:ext>
            </p:extLst>
          </p:nvPr>
        </p:nvGraphicFramePr>
        <p:xfrm>
          <a:off x="457200" y="1600200"/>
          <a:ext cx="8229600" cy="434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 descr="H:\E16\Filefjell\0 Generelt\Presentasjon\Profil førebels\Filefjell-illustrasjon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1"/>
            <a:ext cx="8568952" cy="157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2 Plasshaldar for tekst"/>
          <p:cNvSpPr>
            <a:spLocks noGrp="1"/>
          </p:cNvSpPr>
          <p:nvPr>
            <p:ph type="body" sz="quarter" idx="13"/>
          </p:nvPr>
        </p:nvSpPr>
        <p:spPr>
          <a:xfrm>
            <a:off x="940341" y="337404"/>
            <a:ext cx="5692781" cy="354711"/>
          </a:xfrm>
        </p:spPr>
        <p:txBody>
          <a:bodyPr/>
          <a:lstStyle/>
          <a:p>
            <a:r>
              <a:rPr lang="nb-NO" dirty="0" smtClean="0"/>
              <a:t>E16 Filefjell</a:t>
            </a:r>
            <a:endParaRPr lang="nb-NO" dirty="0"/>
          </a:p>
        </p:txBody>
      </p:sp>
      <p:sp>
        <p:nvSpPr>
          <p:cNvPr id="4" name="3 TekstSylinder"/>
          <p:cNvSpPr txBox="1"/>
          <p:nvPr/>
        </p:nvSpPr>
        <p:spPr>
          <a:xfrm>
            <a:off x="3684316" y="980728"/>
            <a:ext cx="1679771" cy="430887"/>
          </a:xfrm>
          <a:prstGeom prst="rect">
            <a:avLst/>
          </a:prstGeom>
          <a:gradFill>
            <a:gsLst>
              <a:gs pos="0">
                <a:srgbClr val="CBE5F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 dirty="0" err="1" smtClean="0"/>
              <a:t>Prosjektleiar</a:t>
            </a:r>
            <a:endParaRPr lang="nb-NO" sz="1100" dirty="0" smtClean="0"/>
          </a:p>
          <a:p>
            <a:pPr algn="ctr"/>
            <a:r>
              <a:rPr lang="nb-NO" sz="1100" b="1" dirty="0" smtClean="0"/>
              <a:t>Odd Erik Haugen</a:t>
            </a:r>
            <a:endParaRPr lang="nb-NO" sz="1100" b="1" dirty="0"/>
          </a:p>
        </p:txBody>
      </p:sp>
      <p:sp>
        <p:nvSpPr>
          <p:cNvPr id="5" name="4 TekstSylinder"/>
          <p:cNvSpPr txBox="1"/>
          <p:nvPr/>
        </p:nvSpPr>
        <p:spPr>
          <a:xfrm>
            <a:off x="291018" y="3879401"/>
            <a:ext cx="1728193" cy="600164"/>
          </a:xfrm>
          <a:prstGeom prst="rect">
            <a:avLst/>
          </a:prstGeom>
          <a:gradFill>
            <a:gsLst>
              <a:gs pos="0">
                <a:srgbClr val="CBE5F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 dirty="0" smtClean="0"/>
              <a:t>Kongevegen </a:t>
            </a:r>
          </a:p>
          <a:p>
            <a:pPr algn="ctr"/>
            <a:r>
              <a:rPr lang="nb-NO" sz="1100" b="1" dirty="0" smtClean="0"/>
              <a:t>Willy Stenbakk</a:t>
            </a:r>
          </a:p>
          <a:p>
            <a:pPr algn="ctr"/>
            <a:r>
              <a:rPr lang="nb-NO" sz="1100" dirty="0" err="1" smtClean="0"/>
              <a:t>Byggjeleiar</a:t>
            </a:r>
            <a:r>
              <a:rPr lang="nb-NO" sz="1100" dirty="0" smtClean="0"/>
              <a:t> - deltid</a:t>
            </a:r>
            <a:endParaRPr lang="nb-NO" sz="1100" dirty="0"/>
          </a:p>
        </p:txBody>
      </p:sp>
      <p:sp>
        <p:nvSpPr>
          <p:cNvPr id="6" name="5 TekstSylinder"/>
          <p:cNvSpPr txBox="1"/>
          <p:nvPr/>
        </p:nvSpPr>
        <p:spPr>
          <a:xfrm>
            <a:off x="2287146" y="3882134"/>
            <a:ext cx="2025600" cy="600164"/>
          </a:xfrm>
          <a:prstGeom prst="rect">
            <a:avLst/>
          </a:prstGeom>
          <a:gradFill>
            <a:gsLst>
              <a:gs pos="0">
                <a:srgbClr val="CBE5F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 dirty="0" smtClean="0"/>
              <a:t>Borlaug - Smedalsosen</a:t>
            </a:r>
          </a:p>
          <a:p>
            <a:pPr algn="ctr"/>
            <a:r>
              <a:rPr lang="nb-NO" sz="1100" b="1" dirty="0" smtClean="0"/>
              <a:t>Sveinung Brude</a:t>
            </a:r>
          </a:p>
          <a:p>
            <a:pPr algn="ctr"/>
            <a:r>
              <a:rPr lang="nb-NO" sz="1100" dirty="0" err="1" smtClean="0"/>
              <a:t>Byggjeleiar</a:t>
            </a:r>
            <a:endParaRPr lang="nb-NO" sz="1100" dirty="0"/>
          </a:p>
        </p:txBody>
      </p:sp>
      <p:sp>
        <p:nvSpPr>
          <p:cNvPr id="7" name="6 TekstSylinder"/>
          <p:cNvSpPr txBox="1"/>
          <p:nvPr/>
        </p:nvSpPr>
        <p:spPr>
          <a:xfrm>
            <a:off x="4466742" y="3901218"/>
            <a:ext cx="2082723" cy="600164"/>
          </a:xfrm>
          <a:prstGeom prst="rect">
            <a:avLst/>
          </a:prstGeom>
          <a:gradFill>
            <a:gsLst>
              <a:gs pos="0">
                <a:srgbClr val="CBE5F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 dirty="0" smtClean="0"/>
              <a:t>Varpe bru - Smedalsosen</a:t>
            </a:r>
          </a:p>
          <a:p>
            <a:pPr algn="ctr"/>
            <a:r>
              <a:rPr lang="nb-NO" sz="1100" b="1" dirty="0" smtClean="0"/>
              <a:t>Harald Stadheim</a:t>
            </a:r>
          </a:p>
          <a:p>
            <a:pPr algn="ctr"/>
            <a:r>
              <a:rPr lang="nb-NO" sz="1100" dirty="0" err="1" smtClean="0"/>
              <a:t>Byggjeleiar</a:t>
            </a:r>
            <a:endParaRPr lang="nb-NO" sz="1100" dirty="0"/>
          </a:p>
        </p:txBody>
      </p:sp>
      <p:sp>
        <p:nvSpPr>
          <p:cNvPr id="8" name="7 TekstSylinder"/>
          <p:cNvSpPr txBox="1"/>
          <p:nvPr/>
        </p:nvSpPr>
        <p:spPr>
          <a:xfrm>
            <a:off x="6692342" y="3895499"/>
            <a:ext cx="2082723" cy="600164"/>
          </a:xfrm>
          <a:prstGeom prst="rect">
            <a:avLst/>
          </a:prstGeom>
          <a:gradFill>
            <a:gsLst>
              <a:gs pos="0">
                <a:srgbClr val="CBE5F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 dirty="0" smtClean="0"/>
              <a:t>Øye - Eidsbru</a:t>
            </a:r>
          </a:p>
          <a:p>
            <a:pPr algn="ctr"/>
            <a:r>
              <a:rPr lang="nb-NO" sz="1100" dirty="0" smtClean="0"/>
              <a:t>Stein Henry </a:t>
            </a:r>
            <a:r>
              <a:rPr lang="nb-NO" sz="1100" dirty="0" err="1" smtClean="0"/>
              <a:t>Øvstetun</a:t>
            </a:r>
            <a:endParaRPr lang="nb-NO" sz="1100" dirty="0" smtClean="0"/>
          </a:p>
          <a:p>
            <a:pPr algn="ctr"/>
            <a:r>
              <a:rPr lang="nb-NO" sz="1100" dirty="0" err="1" smtClean="0"/>
              <a:t>Byggjeleiar</a:t>
            </a:r>
            <a:endParaRPr lang="nb-NO" sz="1100" dirty="0"/>
          </a:p>
        </p:txBody>
      </p:sp>
      <p:sp>
        <p:nvSpPr>
          <p:cNvPr id="9" name="8 TekstSylinder"/>
          <p:cNvSpPr txBox="1"/>
          <p:nvPr/>
        </p:nvSpPr>
        <p:spPr>
          <a:xfrm>
            <a:off x="2270417" y="4698483"/>
            <a:ext cx="2025600" cy="746358"/>
          </a:xfrm>
          <a:prstGeom prst="rect">
            <a:avLst/>
          </a:prstGeom>
          <a:solidFill>
            <a:srgbClr val="CBEC62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050" dirty="0" err="1" smtClean="0"/>
              <a:t>K.ing.veg</a:t>
            </a:r>
            <a:r>
              <a:rPr lang="nb-NO" sz="1050" dirty="0" smtClean="0"/>
              <a:t> </a:t>
            </a:r>
            <a:r>
              <a:rPr lang="nb-NO" sz="1050" b="1" dirty="0" smtClean="0"/>
              <a:t>Jarle Sperle</a:t>
            </a:r>
          </a:p>
          <a:p>
            <a:r>
              <a:rPr lang="nb-NO" sz="1050" dirty="0" err="1" smtClean="0"/>
              <a:t>K.ing.tun</a:t>
            </a:r>
            <a:r>
              <a:rPr lang="nb-NO" sz="1050" dirty="0" smtClean="0"/>
              <a:t>. </a:t>
            </a:r>
            <a:r>
              <a:rPr lang="nb-NO" sz="1050" b="1" dirty="0" smtClean="0"/>
              <a:t>Kjetil Dahl</a:t>
            </a:r>
          </a:p>
          <a:p>
            <a:r>
              <a:rPr lang="nb-NO" sz="1050" dirty="0" err="1" smtClean="0"/>
              <a:t>K.ing.tun</a:t>
            </a:r>
            <a:r>
              <a:rPr lang="nb-NO" sz="1050" dirty="0" smtClean="0"/>
              <a:t>. </a:t>
            </a:r>
            <a:r>
              <a:rPr lang="nb-NO" sz="1050" b="1" dirty="0" smtClean="0"/>
              <a:t>Gudmund Lunden</a:t>
            </a:r>
            <a:endParaRPr lang="nb-NO" sz="1050" b="1" dirty="0"/>
          </a:p>
          <a:p>
            <a:r>
              <a:rPr lang="nb-NO" sz="1100" dirty="0" err="1" smtClean="0"/>
              <a:t>K.ing.bet</a:t>
            </a:r>
            <a:r>
              <a:rPr lang="nb-NO" sz="1100" dirty="0" smtClean="0"/>
              <a:t>. </a:t>
            </a:r>
            <a:r>
              <a:rPr lang="nb-NO" sz="1100" b="1" dirty="0" smtClean="0"/>
              <a:t>Harald Berstad</a:t>
            </a:r>
            <a:endParaRPr lang="nb-NO" sz="1100" b="1" dirty="0"/>
          </a:p>
        </p:txBody>
      </p:sp>
      <p:sp>
        <p:nvSpPr>
          <p:cNvPr id="10" name="9 TekstSylinder"/>
          <p:cNvSpPr txBox="1"/>
          <p:nvPr/>
        </p:nvSpPr>
        <p:spPr>
          <a:xfrm>
            <a:off x="355840" y="4750750"/>
            <a:ext cx="1598551" cy="600164"/>
          </a:xfrm>
          <a:prstGeom prst="rect">
            <a:avLst/>
          </a:prstGeom>
          <a:gradFill>
            <a:gsLst>
              <a:gs pos="0">
                <a:srgbClr val="CBE5F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 dirty="0" smtClean="0"/>
              <a:t>Brøytestasjon/ Rigg</a:t>
            </a:r>
          </a:p>
          <a:p>
            <a:pPr algn="ctr"/>
            <a:r>
              <a:rPr lang="nb-NO" sz="1100" b="1" dirty="0" smtClean="0"/>
              <a:t>Harald Berstad</a:t>
            </a:r>
          </a:p>
          <a:p>
            <a:pPr algn="ctr"/>
            <a:r>
              <a:rPr lang="nb-NO" sz="1100" dirty="0" err="1" smtClean="0"/>
              <a:t>Byggjeleiar</a:t>
            </a:r>
            <a:endParaRPr lang="nb-NO" sz="1100" dirty="0"/>
          </a:p>
        </p:txBody>
      </p:sp>
      <p:sp>
        <p:nvSpPr>
          <p:cNvPr id="11" name="10 TekstSylinder"/>
          <p:cNvSpPr txBox="1"/>
          <p:nvPr/>
        </p:nvSpPr>
        <p:spPr>
          <a:xfrm>
            <a:off x="4355976" y="4699370"/>
            <a:ext cx="2304256" cy="1546577"/>
          </a:xfrm>
          <a:prstGeom prst="rect">
            <a:avLst/>
          </a:prstGeom>
          <a:solidFill>
            <a:srgbClr val="CBEC62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defRPr sz="1050"/>
            </a:lvl1pPr>
          </a:lstStyle>
          <a:p>
            <a:r>
              <a:rPr lang="nb-NO" dirty="0" err="1"/>
              <a:t>Tek.BL</a:t>
            </a:r>
            <a:r>
              <a:rPr lang="nb-NO" dirty="0"/>
              <a:t> veg </a:t>
            </a:r>
            <a:r>
              <a:rPr lang="nb-NO" b="1" dirty="0" smtClean="0"/>
              <a:t>Arne B. Strand</a:t>
            </a:r>
            <a:endParaRPr lang="nb-NO" b="1" dirty="0"/>
          </a:p>
          <a:p>
            <a:r>
              <a:rPr lang="nb-NO" dirty="0" err="1"/>
              <a:t>Tek.BL</a:t>
            </a:r>
            <a:r>
              <a:rPr lang="nb-NO" dirty="0"/>
              <a:t> tun. </a:t>
            </a:r>
            <a:r>
              <a:rPr lang="nb-NO" b="1" dirty="0" smtClean="0"/>
              <a:t>Sverre Kjos-Wenjum</a:t>
            </a:r>
            <a:endParaRPr lang="nb-NO" b="1" dirty="0"/>
          </a:p>
          <a:p>
            <a:r>
              <a:rPr lang="nb-NO" dirty="0" err="1" smtClean="0"/>
              <a:t>K.ing.veg</a:t>
            </a:r>
            <a:r>
              <a:rPr lang="nb-NO" dirty="0" smtClean="0"/>
              <a:t>  Jarle Sperle</a:t>
            </a:r>
            <a:endParaRPr lang="nb-NO" b="1" dirty="0"/>
          </a:p>
          <a:p>
            <a:r>
              <a:rPr lang="nb-NO" dirty="0" err="1"/>
              <a:t>K.ing.veg</a:t>
            </a:r>
            <a:r>
              <a:rPr lang="nb-NO" dirty="0"/>
              <a:t> </a:t>
            </a:r>
            <a:r>
              <a:rPr lang="nb-NO" dirty="0" smtClean="0"/>
              <a:t> </a:t>
            </a:r>
            <a:r>
              <a:rPr lang="nb-NO" b="1" dirty="0" smtClean="0"/>
              <a:t>Willy Stenbakk </a:t>
            </a:r>
            <a:r>
              <a:rPr lang="nb-NO" dirty="0" smtClean="0"/>
              <a:t>–deltid</a:t>
            </a:r>
          </a:p>
          <a:p>
            <a:r>
              <a:rPr lang="nb-NO" dirty="0" err="1"/>
              <a:t>K.ing.bet</a:t>
            </a:r>
            <a:r>
              <a:rPr lang="nb-NO" dirty="0"/>
              <a:t>.  Harald Berstad</a:t>
            </a:r>
            <a:endParaRPr lang="nb-NO" b="1" dirty="0"/>
          </a:p>
          <a:p>
            <a:r>
              <a:rPr lang="nb-NO" dirty="0" err="1" smtClean="0"/>
              <a:t>K.ing.tun</a:t>
            </a:r>
            <a:r>
              <a:rPr lang="nb-NO" dirty="0"/>
              <a:t>. </a:t>
            </a:r>
            <a:r>
              <a:rPr lang="nb-NO" dirty="0" smtClean="0"/>
              <a:t>Kjetil Dahl</a:t>
            </a:r>
          </a:p>
          <a:p>
            <a:r>
              <a:rPr lang="nb-NO" dirty="0" err="1" smtClean="0"/>
              <a:t>K.ing.tun</a:t>
            </a:r>
            <a:r>
              <a:rPr lang="nb-NO" dirty="0"/>
              <a:t>. </a:t>
            </a:r>
            <a:r>
              <a:rPr lang="nb-NO" dirty="0" smtClean="0"/>
              <a:t>Gudmund Lunden</a:t>
            </a:r>
          </a:p>
          <a:p>
            <a:r>
              <a:rPr lang="nb-NO" dirty="0" err="1"/>
              <a:t>K.ing.tun</a:t>
            </a:r>
            <a:r>
              <a:rPr lang="nb-NO" dirty="0"/>
              <a:t>. </a:t>
            </a:r>
            <a:r>
              <a:rPr lang="nb-NO" dirty="0" smtClean="0"/>
              <a:t>Thomas Eriksen</a:t>
            </a:r>
            <a:endParaRPr lang="nb-NO" dirty="0"/>
          </a:p>
          <a:p>
            <a:r>
              <a:rPr lang="nb-NO" dirty="0" err="1" smtClean="0"/>
              <a:t>K.ing.tun</a:t>
            </a:r>
            <a:r>
              <a:rPr lang="nb-NO" dirty="0"/>
              <a:t>. Anders </a:t>
            </a:r>
            <a:r>
              <a:rPr lang="nb-NO" dirty="0" smtClean="0"/>
              <a:t>Øyre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12" name="11 TekstSylinder"/>
          <p:cNvSpPr txBox="1"/>
          <p:nvPr/>
        </p:nvSpPr>
        <p:spPr>
          <a:xfrm>
            <a:off x="6692344" y="4699370"/>
            <a:ext cx="2082723" cy="1061829"/>
          </a:xfrm>
          <a:prstGeom prst="rect">
            <a:avLst/>
          </a:prstGeom>
          <a:solidFill>
            <a:srgbClr val="CBEC62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defRPr sz="1050"/>
            </a:lvl1pPr>
          </a:lstStyle>
          <a:p>
            <a:r>
              <a:rPr lang="nb-NO" dirty="0" err="1" smtClean="0"/>
              <a:t>Tek.BL</a:t>
            </a:r>
            <a:endParaRPr lang="nb-NO" b="1" dirty="0"/>
          </a:p>
          <a:p>
            <a:r>
              <a:rPr lang="nb-NO" dirty="0" err="1"/>
              <a:t>K.ing.veg</a:t>
            </a:r>
            <a:r>
              <a:rPr lang="nb-NO" dirty="0"/>
              <a:t> </a:t>
            </a:r>
            <a:endParaRPr lang="nb-NO" b="1" dirty="0">
              <a:solidFill>
                <a:srgbClr val="FF0000"/>
              </a:solidFill>
            </a:endParaRPr>
          </a:p>
          <a:p>
            <a:r>
              <a:rPr lang="nb-NO" dirty="0" err="1"/>
              <a:t>K.ing.tun</a:t>
            </a:r>
            <a:r>
              <a:rPr lang="nb-NO" dirty="0"/>
              <a:t>. </a:t>
            </a:r>
            <a:endParaRPr lang="nb-NO" b="1" dirty="0">
              <a:solidFill>
                <a:srgbClr val="FF0000"/>
              </a:solidFill>
            </a:endParaRPr>
          </a:p>
          <a:p>
            <a:r>
              <a:rPr lang="nb-NO" dirty="0" err="1"/>
              <a:t>K.ing.tun</a:t>
            </a:r>
            <a:r>
              <a:rPr lang="nb-NO" dirty="0"/>
              <a:t>. </a:t>
            </a:r>
            <a:endParaRPr lang="nb-NO" b="1" dirty="0">
              <a:solidFill>
                <a:srgbClr val="FF0000"/>
              </a:solidFill>
            </a:endParaRPr>
          </a:p>
          <a:p>
            <a:r>
              <a:rPr lang="nb-NO" dirty="0" err="1"/>
              <a:t>K.ing.tun</a:t>
            </a:r>
            <a:r>
              <a:rPr lang="nb-NO" dirty="0"/>
              <a:t>. </a:t>
            </a:r>
            <a:endParaRPr lang="nb-NO" dirty="0" smtClean="0"/>
          </a:p>
          <a:p>
            <a:r>
              <a:rPr lang="nb-NO" dirty="0" err="1" smtClean="0"/>
              <a:t>K.ing.bet</a:t>
            </a:r>
            <a:r>
              <a:rPr lang="nb-NO" dirty="0"/>
              <a:t>. 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13" name="12 TekstSylinder"/>
          <p:cNvSpPr txBox="1"/>
          <p:nvPr/>
        </p:nvSpPr>
        <p:spPr>
          <a:xfrm>
            <a:off x="251520" y="1619690"/>
            <a:ext cx="2448272" cy="1169551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Ass. </a:t>
            </a:r>
            <a:r>
              <a:rPr lang="nb-NO" sz="1000" dirty="0" err="1" smtClean="0"/>
              <a:t>prosjektleiar</a:t>
            </a:r>
            <a:r>
              <a:rPr lang="nb-NO" sz="1000" dirty="0" smtClean="0"/>
              <a:t> </a:t>
            </a:r>
            <a:r>
              <a:rPr lang="nb-NO" sz="1000" b="1" dirty="0" smtClean="0"/>
              <a:t>Erling Varlid</a:t>
            </a:r>
          </a:p>
          <a:p>
            <a:r>
              <a:rPr lang="nb-NO" sz="1000" dirty="0" smtClean="0"/>
              <a:t>HMS-koordinator </a:t>
            </a:r>
            <a:r>
              <a:rPr lang="nb-NO" sz="1000" b="1" dirty="0" smtClean="0"/>
              <a:t>Frode Skjerven</a:t>
            </a:r>
            <a:endParaRPr lang="nb-NO" sz="1000" b="1" dirty="0" smtClean="0">
              <a:solidFill>
                <a:srgbClr val="FF0000"/>
              </a:solidFill>
            </a:endParaRPr>
          </a:p>
          <a:p>
            <a:r>
              <a:rPr lang="nb-NO" sz="1000" dirty="0" smtClean="0"/>
              <a:t>Prosjektsekretær </a:t>
            </a:r>
            <a:r>
              <a:rPr lang="nb-NO" sz="1000" b="1" dirty="0" smtClean="0"/>
              <a:t>Rita Lågeide</a:t>
            </a:r>
            <a:endParaRPr lang="nb-NO" sz="1000" b="1" dirty="0"/>
          </a:p>
          <a:p>
            <a:r>
              <a:rPr lang="nb-NO" sz="1000" dirty="0" smtClean="0">
                <a:solidFill>
                  <a:srgbClr val="0070C0"/>
                </a:solidFill>
              </a:rPr>
              <a:t>Jurist </a:t>
            </a:r>
            <a:r>
              <a:rPr lang="nb-NO" sz="1000" b="1" dirty="0">
                <a:solidFill>
                  <a:srgbClr val="0070C0"/>
                </a:solidFill>
              </a:rPr>
              <a:t>Johannes Hamre</a:t>
            </a:r>
          </a:p>
          <a:p>
            <a:r>
              <a:rPr lang="nb-NO" sz="1000" dirty="0" err="1" smtClean="0">
                <a:solidFill>
                  <a:srgbClr val="0070C0"/>
                </a:solidFill>
              </a:rPr>
              <a:t>Geomatikar</a:t>
            </a:r>
            <a:r>
              <a:rPr lang="nb-NO" sz="1000" b="1" dirty="0" smtClean="0">
                <a:solidFill>
                  <a:srgbClr val="0070C0"/>
                </a:solidFill>
              </a:rPr>
              <a:t> Roar Midtun</a:t>
            </a:r>
            <a:endParaRPr lang="nb-NO" sz="1000" b="1" dirty="0">
              <a:solidFill>
                <a:srgbClr val="0070C0"/>
              </a:solidFill>
            </a:endParaRPr>
          </a:p>
          <a:p>
            <a:r>
              <a:rPr lang="nb-NO" sz="1000" dirty="0" smtClean="0">
                <a:solidFill>
                  <a:srgbClr val="0070C0"/>
                </a:solidFill>
              </a:rPr>
              <a:t>Prosjektøkonom </a:t>
            </a:r>
            <a:r>
              <a:rPr lang="nb-NO" sz="1000" b="1" dirty="0" smtClean="0">
                <a:solidFill>
                  <a:srgbClr val="0070C0"/>
                </a:solidFill>
              </a:rPr>
              <a:t>Mette Stokkenes</a:t>
            </a:r>
            <a:endParaRPr lang="nb-NO" sz="1000" b="1" dirty="0">
              <a:solidFill>
                <a:srgbClr val="0070C0"/>
              </a:solidFill>
            </a:endParaRPr>
          </a:p>
          <a:p>
            <a:r>
              <a:rPr lang="nb-NO" sz="1000" dirty="0" smtClean="0">
                <a:solidFill>
                  <a:srgbClr val="0070C0"/>
                </a:solidFill>
              </a:rPr>
              <a:t>Kommunikasjon </a:t>
            </a:r>
            <a:r>
              <a:rPr lang="nb-NO" sz="1000" b="1" dirty="0" smtClean="0">
                <a:solidFill>
                  <a:srgbClr val="0070C0"/>
                </a:solidFill>
              </a:rPr>
              <a:t>Ole Kristian Åset</a:t>
            </a:r>
            <a:endParaRPr lang="nb-NO" sz="1000" b="1" dirty="0">
              <a:solidFill>
                <a:srgbClr val="0070C0"/>
              </a:solidFill>
            </a:endParaRPr>
          </a:p>
        </p:txBody>
      </p:sp>
      <p:sp>
        <p:nvSpPr>
          <p:cNvPr id="14" name="13 TekstSylinder"/>
          <p:cNvSpPr txBox="1"/>
          <p:nvPr/>
        </p:nvSpPr>
        <p:spPr>
          <a:xfrm>
            <a:off x="2771800" y="1619690"/>
            <a:ext cx="1687855" cy="1785104"/>
          </a:xfrm>
          <a:prstGeom prst="rect">
            <a:avLst/>
          </a:prstGeom>
          <a:solidFill>
            <a:srgbClr val="FFCCFF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000" dirty="0" err="1">
                <a:solidFill>
                  <a:srgbClr val="0070C0"/>
                </a:solidFill>
              </a:rPr>
              <a:t>Planleggingsleirar</a:t>
            </a:r>
            <a:endParaRPr lang="nb-NO" sz="1000" dirty="0">
              <a:solidFill>
                <a:srgbClr val="0070C0"/>
              </a:solidFill>
            </a:endParaRPr>
          </a:p>
          <a:p>
            <a:r>
              <a:rPr lang="nb-NO" sz="1000" b="1" dirty="0">
                <a:solidFill>
                  <a:srgbClr val="0070C0"/>
                </a:solidFill>
              </a:rPr>
              <a:t>Iren Meisterplass</a:t>
            </a:r>
          </a:p>
          <a:p>
            <a:r>
              <a:rPr lang="nb-NO" sz="1000" b="1" dirty="0">
                <a:solidFill>
                  <a:srgbClr val="0070C0"/>
                </a:solidFill>
              </a:rPr>
              <a:t>Håkon Håversen</a:t>
            </a:r>
          </a:p>
          <a:p>
            <a:endParaRPr lang="nb-NO" sz="1000" dirty="0"/>
          </a:p>
          <a:p>
            <a:r>
              <a:rPr lang="nb-NO" sz="1000" dirty="0">
                <a:solidFill>
                  <a:srgbClr val="0070C0"/>
                </a:solidFill>
              </a:rPr>
              <a:t>Grunnerverv</a:t>
            </a:r>
          </a:p>
          <a:p>
            <a:r>
              <a:rPr lang="nb-NO" sz="1000" b="1" dirty="0" smtClean="0">
                <a:solidFill>
                  <a:srgbClr val="0070C0"/>
                </a:solidFill>
              </a:rPr>
              <a:t>Elisabeth Bernhardsen</a:t>
            </a:r>
          </a:p>
          <a:p>
            <a:r>
              <a:rPr lang="nb-NO" sz="1000" b="1" dirty="0" smtClean="0">
                <a:solidFill>
                  <a:srgbClr val="0070C0"/>
                </a:solidFill>
              </a:rPr>
              <a:t>Jorunn Robøle</a:t>
            </a:r>
          </a:p>
          <a:p>
            <a:endParaRPr lang="nb-NO" sz="1000" dirty="0" smtClean="0"/>
          </a:p>
          <a:p>
            <a:r>
              <a:rPr lang="nb-NO" sz="1000" dirty="0" err="1">
                <a:solidFill>
                  <a:srgbClr val="0070C0"/>
                </a:solidFill>
              </a:rPr>
              <a:t>Prosjekteringsleiar</a:t>
            </a:r>
            <a:endParaRPr lang="nb-NO" sz="1000" dirty="0">
              <a:solidFill>
                <a:srgbClr val="0070C0"/>
              </a:solidFill>
            </a:endParaRPr>
          </a:p>
          <a:p>
            <a:r>
              <a:rPr lang="nb-NO" sz="1000" b="1" dirty="0" smtClean="0">
                <a:solidFill>
                  <a:srgbClr val="0070C0"/>
                </a:solidFill>
              </a:rPr>
              <a:t>Asbjørn Holmøy</a:t>
            </a:r>
          </a:p>
          <a:p>
            <a:r>
              <a:rPr lang="nb-NO" sz="1000" b="1" dirty="0" smtClean="0">
                <a:solidFill>
                  <a:srgbClr val="0070C0"/>
                </a:solidFill>
              </a:rPr>
              <a:t>Jan Adriansen </a:t>
            </a:r>
            <a:r>
              <a:rPr lang="nb-NO" sz="1000" dirty="0" smtClean="0">
                <a:solidFill>
                  <a:srgbClr val="0070C0"/>
                </a:solidFill>
              </a:rPr>
              <a:t>(</a:t>
            </a:r>
            <a:r>
              <a:rPr lang="nb-NO" sz="1000" dirty="0" err="1" smtClean="0">
                <a:solidFill>
                  <a:srgbClr val="0070C0"/>
                </a:solidFill>
              </a:rPr>
              <a:t>Kongev</a:t>
            </a:r>
            <a:r>
              <a:rPr lang="nb-NO" sz="1000" dirty="0" smtClean="0">
                <a:solidFill>
                  <a:srgbClr val="0070C0"/>
                </a:solidFill>
              </a:rPr>
              <a:t>.)</a:t>
            </a:r>
          </a:p>
        </p:txBody>
      </p:sp>
      <p:cxnSp>
        <p:nvCxnSpPr>
          <p:cNvPr id="16" name="15 Rett line"/>
          <p:cNvCxnSpPr>
            <a:stCxn id="4" idx="2"/>
          </p:cNvCxnSpPr>
          <p:nvPr/>
        </p:nvCxnSpPr>
        <p:spPr>
          <a:xfrm>
            <a:off x="4524202" y="1411615"/>
            <a:ext cx="0" cy="2319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TekstSylinder"/>
          <p:cNvSpPr txBox="1"/>
          <p:nvPr/>
        </p:nvSpPr>
        <p:spPr>
          <a:xfrm>
            <a:off x="5650821" y="865311"/>
            <a:ext cx="3274049" cy="661720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000" b="1" dirty="0" smtClean="0"/>
              <a:t>Intern </a:t>
            </a:r>
            <a:r>
              <a:rPr lang="nb-NO" sz="1000" b="1" dirty="0" err="1" smtClean="0"/>
              <a:t>samarbeidsgr</a:t>
            </a:r>
            <a:r>
              <a:rPr lang="nb-NO" sz="1000" b="1" dirty="0" smtClean="0"/>
              <a:t>. Borlaug – Smedalsosen</a:t>
            </a:r>
          </a:p>
          <a:p>
            <a:r>
              <a:rPr lang="nb-NO" sz="900" dirty="0" smtClean="0"/>
              <a:t>Odd Erik Haugen, Asbjørn Holmøy, Iren Meisterplass, Per Ove Fossheim, Elisabeth Bernhardsen, Sveinung Brude</a:t>
            </a:r>
            <a:endParaRPr lang="nb-NO" sz="900" dirty="0"/>
          </a:p>
        </p:txBody>
      </p:sp>
      <p:sp>
        <p:nvSpPr>
          <p:cNvPr id="19" name="18 TekstSylinder"/>
          <p:cNvSpPr txBox="1"/>
          <p:nvPr/>
        </p:nvSpPr>
        <p:spPr>
          <a:xfrm>
            <a:off x="5652010" y="1527572"/>
            <a:ext cx="3271671" cy="661720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000" b="1" dirty="0" smtClean="0"/>
              <a:t>Intern </a:t>
            </a:r>
            <a:r>
              <a:rPr lang="nb-NO" sz="1000" b="1" dirty="0" err="1" smtClean="0"/>
              <a:t>samarbeidsgr</a:t>
            </a:r>
            <a:r>
              <a:rPr lang="nb-NO" sz="1000" b="1" dirty="0" smtClean="0"/>
              <a:t>. Varpe bru - Smedalsosen</a:t>
            </a:r>
          </a:p>
          <a:p>
            <a:r>
              <a:rPr lang="nb-NO" sz="900" dirty="0" smtClean="0"/>
              <a:t>Odd Erik Haugen, Asbjørn Holmøy, Iren Meisterplass, Per Ove Fossheim, Syver Øistuen, Jorunn Robøle, Elisabeth Bernhardsen, Sverre Kjos-Wenjum</a:t>
            </a:r>
            <a:endParaRPr lang="nb-NO" sz="900" dirty="0"/>
          </a:p>
        </p:txBody>
      </p:sp>
      <p:sp>
        <p:nvSpPr>
          <p:cNvPr id="20" name="19 TekstSylinder"/>
          <p:cNvSpPr txBox="1"/>
          <p:nvPr/>
        </p:nvSpPr>
        <p:spPr>
          <a:xfrm>
            <a:off x="5652010" y="2187000"/>
            <a:ext cx="3274049" cy="661720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000" b="1" dirty="0" smtClean="0"/>
              <a:t>Intern </a:t>
            </a:r>
            <a:r>
              <a:rPr lang="nb-NO" sz="1000" b="1" dirty="0" err="1" smtClean="0"/>
              <a:t>samarbeidsgr</a:t>
            </a:r>
            <a:r>
              <a:rPr lang="nb-NO" sz="1000" b="1" dirty="0" smtClean="0"/>
              <a:t>. Øye - Eidsbru</a:t>
            </a:r>
          </a:p>
          <a:p>
            <a:r>
              <a:rPr lang="nb-NO" sz="900" dirty="0" smtClean="0"/>
              <a:t>Odd Erik Haugen, Asbjørn Holmøy, Håkon Håversen, Syver Øistuen, Jorunn Robøle, SKW/BL</a:t>
            </a:r>
            <a:endParaRPr lang="nb-NO" sz="900" dirty="0"/>
          </a:p>
          <a:p>
            <a:endParaRPr lang="nb-NO" sz="900" dirty="0" smtClean="0"/>
          </a:p>
        </p:txBody>
      </p:sp>
      <p:sp>
        <p:nvSpPr>
          <p:cNvPr id="21" name="20 TekstSylinder"/>
          <p:cNvSpPr txBox="1"/>
          <p:nvPr/>
        </p:nvSpPr>
        <p:spPr>
          <a:xfrm>
            <a:off x="3684314" y="316422"/>
            <a:ext cx="1679771" cy="430887"/>
          </a:xfrm>
          <a:prstGeom prst="rect">
            <a:avLst/>
          </a:prstGeom>
          <a:gradFill>
            <a:gsLst>
              <a:gs pos="0">
                <a:srgbClr val="CBE5F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 dirty="0" err="1" smtClean="0"/>
              <a:t>Prosjekteigar</a:t>
            </a:r>
            <a:endParaRPr lang="nb-NO" sz="1100" dirty="0" smtClean="0"/>
          </a:p>
          <a:p>
            <a:pPr algn="ctr"/>
            <a:r>
              <a:rPr lang="nb-NO" sz="1100" b="1" dirty="0" smtClean="0"/>
              <a:t>Kjartan Hove</a:t>
            </a:r>
            <a:endParaRPr lang="nb-NO" sz="1100" b="1" dirty="0"/>
          </a:p>
        </p:txBody>
      </p:sp>
      <p:sp>
        <p:nvSpPr>
          <p:cNvPr id="22" name="21 TekstSylinder"/>
          <p:cNvSpPr txBox="1"/>
          <p:nvPr/>
        </p:nvSpPr>
        <p:spPr>
          <a:xfrm>
            <a:off x="5501015" y="270255"/>
            <a:ext cx="1944216" cy="523220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000" b="1" dirty="0" smtClean="0"/>
              <a:t>Prosjektråd</a:t>
            </a:r>
          </a:p>
          <a:p>
            <a:r>
              <a:rPr lang="nb-NO" sz="900" dirty="0" smtClean="0"/>
              <a:t>Nils Magne Slinde, Kjell Kvåle, Arild J. Evensen, Trygve Elvsaas</a:t>
            </a:r>
            <a:endParaRPr lang="nb-NO" sz="900" dirty="0"/>
          </a:p>
        </p:txBody>
      </p:sp>
      <p:cxnSp>
        <p:nvCxnSpPr>
          <p:cNvPr id="24" name="23 Rett line"/>
          <p:cNvCxnSpPr>
            <a:endCxn id="5" idx="0"/>
          </p:cNvCxnSpPr>
          <p:nvPr/>
        </p:nvCxnSpPr>
        <p:spPr>
          <a:xfrm>
            <a:off x="1155114" y="3731446"/>
            <a:ext cx="1" cy="1479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Rett line"/>
          <p:cNvCxnSpPr>
            <a:endCxn id="8" idx="0"/>
          </p:cNvCxnSpPr>
          <p:nvPr/>
        </p:nvCxnSpPr>
        <p:spPr>
          <a:xfrm>
            <a:off x="7733703" y="3731445"/>
            <a:ext cx="1" cy="164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Rett line"/>
          <p:cNvCxnSpPr/>
          <p:nvPr/>
        </p:nvCxnSpPr>
        <p:spPr>
          <a:xfrm flipH="1" flipV="1">
            <a:off x="1155115" y="3731445"/>
            <a:ext cx="6578588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Rett line"/>
          <p:cNvCxnSpPr>
            <a:endCxn id="6" idx="0"/>
          </p:cNvCxnSpPr>
          <p:nvPr/>
        </p:nvCxnSpPr>
        <p:spPr>
          <a:xfrm>
            <a:off x="3299946" y="3718080"/>
            <a:ext cx="0" cy="164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Rett line"/>
          <p:cNvCxnSpPr/>
          <p:nvPr/>
        </p:nvCxnSpPr>
        <p:spPr>
          <a:xfrm>
            <a:off x="2123728" y="3726358"/>
            <a:ext cx="0" cy="13244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Rett line"/>
          <p:cNvCxnSpPr/>
          <p:nvPr/>
        </p:nvCxnSpPr>
        <p:spPr>
          <a:xfrm flipH="1">
            <a:off x="5501015" y="3726358"/>
            <a:ext cx="1" cy="164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Rett line"/>
          <p:cNvCxnSpPr>
            <a:endCxn id="13" idx="0"/>
          </p:cNvCxnSpPr>
          <p:nvPr/>
        </p:nvCxnSpPr>
        <p:spPr>
          <a:xfrm flipH="1">
            <a:off x="1475656" y="1488594"/>
            <a:ext cx="2" cy="131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Rett line"/>
          <p:cNvCxnSpPr>
            <a:stCxn id="6" idx="2"/>
            <a:endCxn id="9" idx="0"/>
          </p:cNvCxnSpPr>
          <p:nvPr/>
        </p:nvCxnSpPr>
        <p:spPr>
          <a:xfrm flipH="1">
            <a:off x="3283217" y="4482298"/>
            <a:ext cx="16729" cy="2161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Rett line"/>
          <p:cNvCxnSpPr>
            <a:stCxn id="7" idx="2"/>
            <a:endCxn id="11" idx="0"/>
          </p:cNvCxnSpPr>
          <p:nvPr/>
        </p:nvCxnSpPr>
        <p:spPr>
          <a:xfrm>
            <a:off x="5508104" y="4501382"/>
            <a:ext cx="0" cy="1979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Rett line"/>
          <p:cNvCxnSpPr>
            <a:stCxn id="8" idx="2"/>
          </p:cNvCxnSpPr>
          <p:nvPr/>
        </p:nvCxnSpPr>
        <p:spPr>
          <a:xfrm>
            <a:off x="7733704" y="4495663"/>
            <a:ext cx="0" cy="1956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Rett line"/>
          <p:cNvCxnSpPr/>
          <p:nvPr/>
        </p:nvCxnSpPr>
        <p:spPr>
          <a:xfrm>
            <a:off x="1954391" y="5050832"/>
            <a:ext cx="1693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Rett line"/>
          <p:cNvCxnSpPr>
            <a:stCxn id="21" idx="3"/>
            <a:endCxn id="22" idx="1"/>
          </p:cNvCxnSpPr>
          <p:nvPr/>
        </p:nvCxnSpPr>
        <p:spPr>
          <a:xfrm flipV="1">
            <a:off x="5364085" y="531865"/>
            <a:ext cx="13693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Rett line"/>
          <p:cNvCxnSpPr>
            <a:endCxn id="18" idx="1"/>
          </p:cNvCxnSpPr>
          <p:nvPr/>
        </p:nvCxnSpPr>
        <p:spPr>
          <a:xfrm>
            <a:off x="5438340" y="1196171"/>
            <a:ext cx="21248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Rett line"/>
          <p:cNvCxnSpPr/>
          <p:nvPr/>
        </p:nvCxnSpPr>
        <p:spPr>
          <a:xfrm>
            <a:off x="5439530" y="3179580"/>
            <a:ext cx="212480" cy="80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Rett line"/>
          <p:cNvCxnSpPr/>
          <p:nvPr/>
        </p:nvCxnSpPr>
        <p:spPr>
          <a:xfrm>
            <a:off x="5430172" y="1196171"/>
            <a:ext cx="0" cy="19914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Rett line"/>
          <p:cNvCxnSpPr/>
          <p:nvPr/>
        </p:nvCxnSpPr>
        <p:spPr>
          <a:xfrm flipH="1">
            <a:off x="1475658" y="1484784"/>
            <a:ext cx="30485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Rett line"/>
          <p:cNvCxnSpPr/>
          <p:nvPr/>
        </p:nvCxnSpPr>
        <p:spPr>
          <a:xfrm>
            <a:off x="3616588" y="1484784"/>
            <a:ext cx="0" cy="1142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Rett line"/>
          <p:cNvCxnSpPr/>
          <p:nvPr/>
        </p:nvCxnSpPr>
        <p:spPr>
          <a:xfrm>
            <a:off x="4524202" y="2187000"/>
            <a:ext cx="1127808" cy="42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Rett line"/>
          <p:cNvCxnSpPr>
            <a:stCxn id="21" idx="2"/>
            <a:endCxn id="4" idx="0"/>
          </p:cNvCxnSpPr>
          <p:nvPr/>
        </p:nvCxnSpPr>
        <p:spPr>
          <a:xfrm>
            <a:off x="4524200" y="747309"/>
            <a:ext cx="2" cy="2334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TekstSylinder"/>
          <p:cNvSpPr txBox="1"/>
          <p:nvPr/>
        </p:nvSpPr>
        <p:spPr>
          <a:xfrm>
            <a:off x="364444" y="5999726"/>
            <a:ext cx="3127436" cy="24622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000" dirty="0" smtClean="0">
                <a:solidFill>
                  <a:srgbClr val="0070C0"/>
                </a:solidFill>
              </a:rPr>
              <a:t>Blå skrift </a:t>
            </a:r>
            <a:r>
              <a:rPr lang="nb-NO" sz="1000" dirty="0" err="1" smtClean="0">
                <a:solidFill>
                  <a:srgbClr val="0070C0"/>
                </a:solidFill>
              </a:rPr>
              <a:t>tilhøyrer</a:t>
            </a:r>
            <a:r>
              <a:rPr lang="nb-NO" sz="1000" dirty="0" smtClean="0">
                <a:solidFill>
                  <a:srgbClr val="0070C0"/>
                </a:solidFill>
              </a:rPr>
              <a:t> andre </a:t>
            </a:r>
            <a:r>
              <a:rPr lang="nb-NO" sz="1000" dirty="0" err="1" smtClean="0">
                <a:solidFill>
                  <a:srgbClr val="0070C0"/>
                </a:solidFill>
              </a:rPr>
              <a:t>avdelingar</a:t>
            </a:r>
            <a:r>
              <a:rPr lang="nb-NO" sz="1000" dirty="0" smtClean="0">
                <a:solidFill>
                  <a:srgbClr val="0070C0"/>
                </a:solidFill>
              </a:rPr>
              <a:t>/ </a:t>
            </a:r>
            <a:r>
              <a:rPr lang="nb-NO" sz="1000" dirty="0" err="1" smtClean="0">
                <a:solidFill>
                  <a:srgbClr val="0070C0"/>
                </a:solidFill>
              </a:rPr>
              <a:t>seksjonar</a:t>
            </a:r>
            <a:endParaRPr lang="nb-NO" sz="1000" dirty="0">
              <a:solidFill>
                <a:srgbClr val="0070C0"/>
              </a:solidFill>
            </a:endParaRPr>
          </a:p>
        </p:txBody>
      </p:sp>
      <p:sp>
        <p:nvSpPr>
          <p:cNvPr id="45" name="44 TekstSylinder"/>
          <p:cNvSpPr txBox="1"/>
          <p:nvPr/>
        </p:nvSpPr>
        <p:spPr>
          <a:xfrm>
            <a:off x="5724128" y="6296375"/>
            <a:ext cx="3127436" cy="24622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nb-NO" sz="1000" dirty="0" err="1" smtClean="0">
                <a:solidFill>
                  <a:srgbClr val="FF0000"/>
                </a:solidFill>
              </a:rPr>
              <a:t>Ajour</a:t>
            </a:r>
            <a:r>
              <a:rPr lang="nb-NO" sz="1000" dirty="0" smtClean="0">
                <a:solidFill>
                  <a:srgbClr val="FF0000"/>
                </a:solidFill>
              </a:rPr>
              <a:t> 11.04.2014</a:t>
            </a:r>
            <a:endParaRPr lang="nb-NO" sz="1000" dirty="0">
              <a:solidFill>
                <a:srgbClr val="FF0000"/>
              </a:solidFill>
            </a:endParaRPr>
          </a:p>
        </p:txBody>
      </p:sp>
      <p:sp>
        <p:nvSpPr>
          <p:cNvPr id="46" name="19 TekstSylinder"/>
          <p:cNvSpPr txBox="1"/>
          <p:nvPr/>
        </p:nvSpPr>
        <p:spPr>
          <a:xfrm>
            <a:off x="5649632" y="2848720"/>
            <a:ext cx="3274049" cy="800219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000" b="1" dirty="0" smtClean="0"/>
              <a:t>Intern </a:t>
            </a:r>
            <a:r>
              <a:rPr lang="nb-NO" sz="1000" b="1" dirty="0" err="1" smtClean="0"/>
              <a:t>samarbeidsgr</a:t>
            </a:r>
            <a:r>
              <a:rPr lang="nb-NO" sz="1000" b="1" dirty="0" smtClean="0"/>
              <a:t>. Kongevegen</a:t>
            </a:r>
          </a:p>
          <a:p>
            <a:r>
              <a:rPr lang="nb-NO" sz="900" dirty="0" smtClean="0"/>
              <a:t>Odd Erik Haugen, Jan Adriansen, Bjørn Olav </a:t>
            </a:r>
            <a:r>
              <a:rPr lang="nb-NO" sz="900" dirty="0" err="1" smtClean="0"/>
              <a:t>Jaggi</a:t>
            </a:r>
            <a:r>
              <a:rPr lang="nb-NO" sz="900" dirty="0" smtClean="0"/>
              <a:t>, Willy Stenbakk, Catrine Thorstensen, Per Ove Fosheim, Syver Øistuen, Jorunn Robøle, Elisabeth Bernhardsen, SKW/BL</a:t>
            </a:r>
            <a:endParaRPr lang="nb-NO" sz="900" dirty="0"/>
          </a:p>
          <a:p>
            <a:endParaRPr lang="nb-NO" sz="900" dirty="0" smtClean="0"/>
          </a:p>
        </p:txBody>
      </p:sp>
      <p:cxnSp>
        <p:nvCxnSpPr>
          <p:cNvPr id="52" name="67 Rett line"/>
          <p:cNvCxnSpPr/>
          <p:nvPr/>
        </p:nvCxnSpPr>
        <p:spPr>
          <a:xfrm>
            <a:off x="5430171" y="1858432"/>
            <a:ext cx="21248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67 Rett line"/>
          <p:cNvCxnSpPr/>
          <p:nvPr/>
        </p:nvCxnSpPr>
        <p:spPr>
          <a:xfrm>
            <a:off x="5430172" y="2517860"/>
            <a:ext cx="21248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9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762328" cy="447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4"/>
            <a:ext cx="8928993" cy="19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7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E16 Filefjell, </a:t>
            </a:r>
            <a:r>
              <a:rPr lang="nn-NO" dirty="0" smtClean="0"/>
              <a:t>byggherrekontor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7128792" cy="4482498"/>
          </a:xfrm>
        </p:spPr>
      </p:pic>
    </p:spTree>
    <p:extLst>
      <p:ext uri="{BB962C8B-B14F-4D97-AF65-F5344CB8AC3E}">
        <p14:creationId xmlns:p14="http://schemas.microsoft.com/office/powerpoint/2010/main" val="26303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764704"/>
            <a:ext cx="5112567" cy="469132"/>
          </a:xfrm>
        </p:spPr>
        <p:txBody>
          <a:bodyPr>
            <a:normAutofit/>
          </a:bodyPr>
          <a:lstStyle/>
          <a:p>
            <a:pPr eaLnBrk="1" hangingPunct="1"/>
            <a:r>
              <a:rPr lang="nn-NO" sz="2800" dirty="0" smtClean="0"/>
              <a:t>E16 Filefjell, viktig stamveg</a:t>
            </a:r>
          </a:p>
        </p:txBody>
      </p:sp>
      <p:pic>
        <p:nvPicPr>
          <p:cNvPr id="4099" name="Picture 3" descr="Map E16 (Norway).sv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25" y="1820863"/>
            <a:ext cx="3762375" cy="33289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60900" y="1549400"/>
            <a:ext cx="390525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dirty="0" smtClean="0">
                <a:latin typeface="Verdana" pitchFamily="34" charset="0"/>
              </a:rPr>
              <a:t>Viktig aust-vest veg.</a:t>
            </a:r>
            <a:endParaRPr lang="nb-NO" dirty="0">
              <a:latin typeface="Verdana" pitchFamily="34" charset="0"/>
            </a:endParaRPr>
          </a:p>
          <a:p>
            <a:r>
              <a:rPr lang="nb-NO" dirty="0">
                <a:latin typeface="Verdana" pitchFamily="34" charset="0"/>
              </a:rPr>
              <a:t> </a:t>
            </a:r>
          </a:p>
          <a:p>
            <a:r>
              <a:rPr lang="nb-NO" dirty="0" err="1" smtClean="0">
                <a:latin typeface="Verdana" pitchFamily="34" charset="0"/>
              </a:rPr>
              <a:t>Tryggaste</a:t>
            </a:r>
            <a:r>
              <a:rPr lang="nb-NO" dirty="0" smtClean="0">
                <a:latin typeface="Verdana" pitchFamily="34" charset="0"/>
              </a:rPr>
              <a:t> </a:t>
            </a:r>
            <a:r>
              <a:rPr lang="nb-NO" dirty="0">
                <a:latin typeface="Verdana" pitchFamily="34" charset="0"/>
              </a:rPr>
              <a:t>vintersambandet </a:t>
            </a:r>
            <a:r>
              <a:rPr lang="nb-NO" dirty="0" smtClean="0">
                <a:latin typeface="Verdana" pitchFamily="34" charset="0"/>
              </a:rPr>
              <a:t>aust-vest.</a:t>
            </a:r>
          </a:p>
          <a:p>
            <a:endParaRPr lang="nb-NO" dirty="0">
              <a:latin typeface="Verdana" pitchFamily="34" charset="0"/>
            </a:endParaRPr>
          </a:p>
          <a:p>
            <a:r>
              <a:rPr lang="nb-NO" dirty="0" smtClean="0">
                <a:latin typeface="Verdana" pitchFamily="34" charset="0"/>
              </a:rPr>
              <a:t>Eigen post på budsjettet</a:t>
            </a:r>
            <a:endParaRPr lang="nb-NO" dirty="0">
              <a:latin typeface="Verdana" pitchFamily="34" charset="0"/>
            </a:endParaRPr>
          </a:p>
          <a:p>
            <a:endParaRPr lang="nb-NO" dirty="0">
              <a:latin typeface="Verdana" pitchFamily="34" charset="0"/>
            </a:endParaRPr>
          </a:p>
          <a:p>
            <a:endParaRPr lang="nb-NO" dirty="0">
              <a:latin typeface="Verdana" pitchFamily="34" charset="0"/>
            </a:endParaRPr>
          </a:p>
          <a:p>
            <a:endParaRPr lang="nb-NO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43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Post 36 på statsbudsjettet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Sikkerheit</a:t>
            </a:r>
            <a:r>
              <a:rPr lang="nb-NO" dirty="0" smtClean="0"/>
              <a:t> for finansiering i takt med framdrift</a:t>
            </a:r>
          </a:p>
          <a:p>
            <a:r>
              <a:rPr lang="nb-NO" dirty="0" err="1" smtClean="0"/>
              <a:t>Ikkje</a:t>
            </a:r>
            <a:r>
              <a:rPr lang="nb-NO" dirty="0" smtClean="0"/>
              <a:t> prosjektfinansiering</a:t>
            </a:r>
          </a:p>
          <a:p>
            <a:r>
              <a:rPr lang="nb-NO" dirty="0" smtClean="0"/>
              <a:t>Begrensa fleksibilitet</a:t>
            </a:r>
          </a:p>
          <a:p>
            <a:r>
              <a:rPr lang="nb-NO" dirty="0" smtClean="0"/>
              <a:t>Avhengig av </a:t>
            </a:r>
            <a:r>
              <a:rPr lang="nb-NO" dirty="0" err="1" smtClean="0"/>
              <a:t>tidsfristar</a:t>
            </a:r>
            <a:r>
              <a:rPr lang="nb-NO" dirty="0" smtClean="0"/>
              <a:t> og øvrige rutiner for </a:t>
            </a:r>
            <a:r>
              <a:rPr lang="nb-NO" dirty="0" err="1" smtClean="0"/>
              <a:t>årlege</a:t>
            </a:r>
            <a:r>
              <a:rPr lang="nb-NO" dirty="0" smtClean="0"/>
              <a:t> budsjett</a:t>
            </a:r>
          </a:p>
          <a:p>
            <a:r>
              <a:rPr lang="nb-NO" dirty="0" err="1" smtClean="0"/>
              <a:t>Årlege</a:t>
            </a:r>
            <a:r>
              <a:rPr lang="nb-NO" dirty="0" smtClean="0"/>
              <a:t> løyvingsvedtak i </a:t>
            </a:r>
            <a:r>
              <a:rPr lang="nb-NO" dirty="0" err="1" smtClean="0"/>
              <a:t>prop</a:t>
            </a:r>
            <a:r>
              <a:rPr lang="nb-NO" dirty="0" smtClean="0"/>
              <a:t> </a:t>
            </a:r>
            <a:r>
              <a:rPr lang="nb-NO" dirty="0" err="1" smtClean="0"/>
              <a:t>nr</a:t>
            </a:r>
            <a:r>
              <a:rPr lang="nb-NO" dirty="0" smtClean="0"/>
              <a:t> 1.</a:t>
            </a:r>
          </a:p>
          <a:p>
            <a:r>
              <a:rPr lang="nb-NO" dirty="0" err="1" smtClean="0"/>
              <a:t>Årlege</a:t>
            </a:r>
            <a:r>
              <a:rPr lang="nb-NO" dirty="0" smtClean="0"/>
              <a:t> </a:t>
            </a:r>
            <a:r>
              <a:rPr lang="nb-NO" dirty="0" err="1" smtClean="0"/>
              <a:t>midlar</a:t>
            </a:r>
            <a:r>
              <a:rPr lang="nb-NO" dirty="0" smtClean="0"/>
              <a:t> er låste til post 36</a:t>
            </a:r>
          </a:p>
          <a:p>
            <a:r>
              <a:rPr lang="nb-NO" dirty="0" smtClean="0"/>
              <a:t>KS2-regimet som elles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E16 Filefjell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A1750B-6969-4278-AF82-931B23596702}" type="datetime1">
              <a:rPr lang="nb-NO" smtClean="0"/>
              <a:t>12.05.2014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53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1157289" y="836712"/>
            <a:ext cx="6999085" cy="469132"/>
          </a:xfrm>
        </p:spPr>
        <p:txBody>
          <a:bodyPr>
            <a:normAutofit/>
          </a:bodyPr>
          <a:lstStyle/>
          <a:p>
            <a:pPr algn="ctr"/>
            <a:r>
              <a:rPr lang="nb-NO" sz="2800" dirty="0"/>
              <a:t>E16 Filefjell</a:t>
            </a:r>
            <a:endParaRPr lang="nn-NO" sz="2800" dirty="0"/>
          </a:p>
        </p:txBody>
      </p:sp>
      <p:pic>
        <p:nvPicPr>
          <p:cNvPr id="4" name="2 Bile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37" y="1268760"/>
            <a:ext cx="6445407" cy="4623400"/>
          </a:xfrm>
          <a:prstGeom prst="rect">
            <a:avLst/>
          </a:prstGeom>
        </p:spPr>
      </p:pic>
      <p:sp>
        <p:nvSpPr>
          <p:cNvPr id="6" name="Rektangel 9"/>
          <p:cNvSpPr/>
          <p:nvPr/>
        </p:nvSpPr>
        <p:spPr>
          <a:xfrm>
            <a:off x="5148858" y="4536003"/>
            <a:ext cx="238147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sz="1400" b="1" dirty="0">
                <a:solidFill>
                  <a:srgbClr val="993300"/>
                </a:solidFill>
              </a:rPr>
              <a:t>Øye – </a:t>
            </a:r>
            <a:r>
              <a:rPr lang="nb-NO" sz="1400" b="1" dirty="0" err="1">
                <a:solidFill>
                  <a:srgbClr val="993300"/>
                </a:solidFill>
              </a:rPr>
              <a:t>Eidsbru</a:t>
            </a:r>
            <a:r>
              <a:rPr lang="nb-NO" sz="1400" b="1" dirty="0">
                <a:solidFill>
                  <a:srgbClr val="993300"/>
                </a:solidFill>
              </a:rPr>
              <a:t> </a:t>
            </a:r>
            <a:endParaRPr lang="nb-NO" sz="1400" b="1" dirty="0" smtClean="0">
              <a:solidFill>
                <a:srgbClr val="993300"/>
              </a:solidFill>
            </a:endParaRPr>
          </a:p>
          <a:p>
            <a:r>
              <a:rPr lang="nb-NO" sz="1400" b="1" dirty="0" err="1" smtClean="0">
                <a:solidFill>
                  <a:srgbClr val="FFFF00"/>
                </a:solidFill>
              </a:rPr>
              <a:t>Eidsbru</a:t>
            </a:r>
            <a:r>
              <a:rPr lang="nb-NO" sz="1400" b="1" dirty="0" smtClean="0">
                <a:solidFill>
                  <a:srgbClr val="FFFF00"/>
                </a:solidFill>
              </a:rPr>
              <a:t>- Varpe bru </a:t>
            </a:r>
          </a:p>
          <a:p>
            <a:r>
              <a:rPr lang="nb-NO" sz="1400" b="1" dirty="0" smtClean="0">
                <a:solidFill>
                  <a:srgbClr val="993300"/>
                </a:solidFill>
              </a:rPr>
              <a:t>Varpe </a:t>
            </a:r>
            <a:r>
              <a:rPr lang="nb-NO" sz="1400" b="1" dirty="0">
                <a:solidFill>
                  <a:srgbClr val="993300"/>
                </a:solidFill>
              </a:rPr>
              <a:t>bru – </a:t>
            </a:r>
            <a:r>
              <a:rPr lang="nb-NO" sz="1400" b="1" dirty="0" err="1" smtClean="0">
                <a:solidFill>
                  <a:srgbClr val="993300"/>
                </a:solidFill>
              </a:rPr>
              <a:t>Smedalsosen</a:t>
            </a:r>
            <a:endParaRPr lang="nb-NO" sz="1400" b="1" dirty="0">
              <a:solidFill>
                <a:srgbClr val="993300"/>
              </a:solidFill>
            </a:endParaRPr>
          </a:p>
          <a:p>
            <a:r>
              <a:rPr lang="nb-NO" sz="1400" b="1" dirty="0" err="1">
                <a:solidFill>
                  <a:srgbClr val="00B0F0"/>
                </a:solidFill>
              </a:rPr>
              <a:t>Smedalsosen</a:t>
            </a:r>
            <a:r>
              <a:rPr lang="nb-NO" sz="1400" b="1" dirty="0">
                <a:solidFill>
                  <a:srgbClr val="00B0F0"/>
                </a:solidFill>
              </a:rPr>
              <a:t> – </a:t>
            </a:r>
            <a:r>
              <a:rPr lang="nb-NO" sz="1400" b="1" dirty="0" smtClean="0">
                <a:solidFill>
                  <a:srgbClr val="00B0F0"/>
                </a:solidFill>
              </a:rPr>
              <a:t>Borlaug</a:t>
            </a:r>
            <a:endParaRPr lang="nb-NO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E16 Filefjell, Øye - Eidsbru</a:t>
            </a:r>
            <a:endParaRPr lang="nb-NO" dirty="0"/>
          </a:p>
        </p:txBody>
      </p:sp>
      <p:sp>
        <p:nvSpPr>
          <p:cNvPr id="4" name="3 Plasshaldar for tekst"/>
          <p:cNvSpPr>
            <a:spLocks noGrp="1"/>
          </p:cNvSpPr>
          <p:nvPr>
            <p:ph type="body" sz="quarter" idx="13"/>
          </p:nvPr>
        </p:nvSpPr>
        <p:spPr>
          <a:xfrm>
            <a:off x="6588224" y="1988840"/>
            <a:ext cx="2160240" cy="3600400"/>
          </a:xfrm>
        </p:spPr>
        <p:txBody>
          <a:bodyPr>
            <a:normAutofit/>
          </a:bodyPr>
          <a:lstStyle/>
          <a:p>
            <a:r>
              <a:rPr lang="nb-NO" sz="1800" dirty="0" smtClean="0">
                <a:solidFill>
                  <a:schemeClr val="tx1"/>
                </a:solidFill>
              </a:rPr>
              <a:t>2 km veg i dagen</a:t>
            </a:r>
          </a:p>
          <a:p>
            <a:r>
              <a:rPr lang="nb-NO" sz="1800" dirty="0" smtClean="0">
                <a:solidFill>
                  <a:schemeClr val="tx1"/>
                </a:solidFill>
              </a:rPr>
              <a:t>2 km tunnel</a:t>
            </a:r>
          </a:p>
          <a:p>
            <a:r>
              <a:rPr lang="nb-NO" sz="1800" dirty="0" smtClean="0">
                <a:solidFill>
                  <a:schemeClr val="tx1"/>
                </a:solidFill>
              </a:rPr>
              <a:t>210 m bru</a:t>
            </a:r>
          </a:p>
          <a:p>
            <a:endParaRPr lang="nb-NO" sz="1800" dirty="0" smtClean="0">
              <a:solidFill>
                <a:schemeClr val="tx1"/>
              </a:solidFill>
            </a:endParaRPr>
          </a:p>
          <a:p>
            <a:r>
              <a:rPr lang="nb-NO" sz="1800" dirty="0" smtClean="0">
                <a:solidFill>
                  <a:schemeClr val="tx1"/>
                </a:solidFill>
              </a:rPr>
              <a:t>Bygging</a:t>
            </a:r>
          </a:p>
          <a:p>
            <a:r>
              <a:rPr lang="nb-NO" sz="1800" dirty="0" smtClean="0">
                <a:solidFill>
                  <a:schemeClr val="tx1"/>
                </a:solidFill>
              </a:rPr>
              <a:t>2015 – 2017 ? </a:t>
            </a:r>
          </a:p>
          <a:p>
            <a:endParaRPr lang="nb-NO" sz="1800" dirty="0" smtClean="0">
              <a:solidFill>
                <a:schemeClr val="tx1"/>
              </a:solidFill>
            </a:endParaRPr>
          </a:p>
          <a:p>
            <a:r>
              <a:rPr lang="nb-NO" sz="1800" dirty="0" smtClean="0">
                <a:solidFill>
                  <a:schemeClr val="tx1"/>
                </a:solidFill>
              </a:rPr>
              <a:t>Reguleringsplan </a:t>
            </a:r>
            <a:r>
              <a:rPr lang="nb-NO" sz="1800" dirty="0" err="1" smtClean="0">
                <a:solidFill>
                  <a:schemeClr val="tx1"/>
                </a:solidFill>
              </a:rPr>
              <a:t>godkjendt</a:t>
            </a:r>
            <a:endParaRPr lang="nb-NO" sz="1800" dirty="0" smtClean="0">
              <a:solidFill>
                <a:schemeClr val="tx1"/>
              </a:solidFill>
            </a:endParaRPr>
          </a:p>
          <a:p>
            <a:endParaRPr lang="nb-NO" sz="1800" dirty="0" smtClean="0">
              <a:solidFill>
                <a:schemeClr val="tx1"/>
              </a:solidFill>
            </a:endParaRPr>
          </a:p>
          <a:p>
            <a:r>
              <a:rPr lang="nb-NO" sz="1800" dirty="0" smtClean="0">
                <a:solidFill>
                  <a:schemeClr val="tx1"/>
                </a:solidFill>
              </a:rPr>
              <a:t>655 </a:t>
            </a:r>
            <a:r>
              <a:rPr lang="nb-NO" sz="1800" dirty="0" err="1" smtClean="0">
                <a:solidFill>
                  <a:schemeClr val="tx1"/>
                </a:solidFill>
              </a:rPr>
              <a:t>mill</a:t>
            </a:r>
            <a:endParaRPr lang="nb-NO" sz="1800" dirty="0">
              <a:solidFill>
                <a:schemeClr val="tx1"/>
              </a:solidFill>
            </a:endParaRPr>
          </a:p>
        </p:txBody>
      </p:sp>
      <p:pic>
        <p:nvPicPr>
          <p:cNvPr id="5" name="Picture 4" descr="Oversikt Øye på skråbilde reduse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484784"/>
            <a:ext cx="5729013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1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E16 Filefjell, Varpe bru - </a:t>
            </a:r>
            <a:r>
              <a:rPr lang="nb-NO" dirty="0" err="1"/>
              <a:t>Smedalsosen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37" y="1778000"/>
            <a:ext cx="5964150" cy="4294188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08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6"/>
          </p:nvPr>
        </p:nvSpPr>
        <p:spPr>
          <a:xfrm>
            <a:off x="5508104" y="1988840"/>
            <a:ext cx="3456384" cy="26725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 sz="1800" dirty="0" smtClean="0"/>
              <a:t>20 km, der 6 er tunnel</a:t>
            </a:r>
          </a:p>
          <a:p>
            <a:pPr>
              <a:spcAft>
                <a:spcPts val="600"/>
              </a:spcAft>
            </a:pPr>
            <a:r>
              <a:rPr lang="nb-NO" sz="1800" dirty="0" smtClean="0"/>
              <a:t>5 </a:t>
            </a:r>
            <a:r>
              <a:rPr lang="nb-NO" sz="1800" dirty="0" err="1"/>
              <a:t>reguleringsplanar</a:t>
            </a:r>
            <a:endParaRPr lang="nb-NO" sz="1800" dirty="0"/>
          </a:p>
          <a:p>
            <a:pPr>
              <a:spcAft>
                <a:spcPts val="600"/>
              </a:spcAft>
            </a:pPr>
            <a:r>
              <a:rPr lang="nb-NO" sz="1800" dirty="0"/>
              <a:t>1535 </a:t>
            </a:r>
            <a:r>
              <a:rPr lang="nb-NO" sz="1800" dirty="0" err="1" smtClean="0"/>
              <a:t>mill</a:t>
            </a:r>
            <a:endParaRPr lang="nb-NO" sz="1800" dirty="0" smtClean="0"/>
          </a:p>
          <a:p>
            <a:pPr>
              <a:spcAft>
                <a:spcPts val="600"/>
              </a:spcAft>
            </a:pPr>
            <a:r>
              <a:rPr lang="nb-NO" sz="1800" dirty="0" smtClean="0"/>
              <a:t>Bygging mai 14 – haust 15</a:t>
            </a:r>
          </a:p>
          <a:p>
            <a:pPr>
              <a:spcAft>
                <a:spcPts val="600"/>
              </a:spcAft>
            </a:pPr>
            <a:endParaRPr lang="nb-NO" sz="1800" dirty="0"/>
          </a:p>
          <a:p>
            <a:pPr>
              <a:spcAft>
                <a:spcPts val="600"/>
              </a:spcAft>
            </a:pPr>
            <a:endParaRPr lang="nb-NO" sz="1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E16 Filefjell, Varpe bru - </a:t>
            </a:r>
            <a:r>
              <a:rPr lang="nb-NO" dirty="0" err="1"/>
              <a:t>Smedalsosen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4320480" cy="3110986"/>
          </a:xfrm>
        </p:spPr>
      </p:pic>
    </p:spTree>
    <p:extLst>
      <p:ext uri="{BB962C8B-B14F-4D97-AF65-F5344CB8AC3E}">
        <p14:creationId xmlns:p14="http://schemas.microsoft.com/office/powerpoint/2010/main" val="24161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795889"/>
            <a:ext cx="6999085" cy="46913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nb-NO" sz="2500" dirty="0"/>
              <a:t>E16 Filefjell, Smedalsosen - Borlaug</a:t>
            </a:r>
          </a:p>
        </p:txBody>
      </p:sp>
      <p:pic>
        <p:nvPicPr>
          <p:cNvPr id="84995" name="Picture 3" descr="Oversiktsk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412776"/>
            <a:ext cx="3191147" cy="4797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07975" y="1276350"/>
            <a:ext cx="4120009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endParaRPr lang="nb-NO" sz="1600" dirty="0">
              <a:latin typeface="Verdana" pitchFamily="34" charset="0"/>
            </a:endParaRPr>
          </a:p>
          <a:p>
            <a:pPr marL="285750" indent="-285750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nb-NO" sz="1600" dirty="0">
                <a:latin typeface="Verdana" pitchFamily="34" charset="0"/>
              </a:rPr>
              <a:t>7 km veg i </a:t>
            </a:r>
            <a:r>
              <a:rPr lang="nb-NO" sz="1600" dirty="0" smtClean="0">
                <a:latin typeface="Verdana" pitchFamily="34" charset="0"/>
              </a:rPr>
              <a:t>dagen, 4 km tunnel </a:t>
            </a:r>
          </a:p>
          <a:p>
            <a:pPr marL="285750" indent="-285750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nb-NO" sz="1600" dirty="0" smtClean="0">
                <a:latin typeface="Verdana" pitchFamily="34" charset="0"/>
              </a:rPr>
              <a:t>3 </a:t>
            </a:r>
            <a:r>
              <a:rPr lang="nb-NO" sz="1600" dirty="0">
                <a:latin typeface="Verdana" pitchFamily="34" charset="0"/>
              </a:rPr>
              <a:t>bruer, 100m, 81 m og 24 </a:t>
            </a:r>
            <a:r>
              <a:rPr lang="nb-NO" sz="1600" dirty="0" smtClean="0">
                <a:latin typeface="Verdana" pitchFamily="34" charset="0"/>
              </a:rPr>
              <a:t>m</a:t>
            </a:r>
          </a:p>
          <a:p>
            <a:pPr marL="285750" indent="-285750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nb-NO" sz="1600" dirty="0" smtClean="0">
                <a:latin typeface="Verdana" pitchFamily="34" charset="0"/>
              </a:rPr>
              <a:t>800 </a:t>
            </a:r>
            <a:r>
              <a:rPr lang="nb-NO" sz="1600" dirty="0" err="1" smtClean="0">
                <a:latin typeface="Verdana" pitchFamily="34" charset="0"/>
              </a:rPr>
              <a:t>mill</a:t>
            </a:r>
            <a:endParaRPr lang="nb-NO" sz="1600" dirty="0" smtClean="0">
              <a:latin typeface="Verdana" pitchFamily="34" charset="0"/>
            </a:endParaRPr>
          </a:p>
          <a:p>
            <a:pPr marL="285750" indent="-285750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nb-NO" sz="1600" dirty="0" smtClean="0">
                <a:latin typeface="Verdana" pitchFamily="34" charset="0"/>
              </a:rPr>
              <a:t>Mesta Entreprenør AS -- Mesta AS</a:t>
            </a:r>
          </a:p>
          <a:p>
            <a:pPr marL="285750" indent="-285750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nb-NO" sz="1600" dirty="0" smtClean="0">
                <a:latin typeface="Verdana" pitchFamily="34" charset="0"/>
              </a:rPr>
              <a:t>Anleggsstart september 2011</a:t>
            </a:r>
          </a:p>
          <a:p>
            <a:pPr marL="285750" indent="-285750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nb-NO" sz="1600" dirty="0" smtClean="0">
                <a:latin typeface="Verdana" pitchFamily="34" charset="0"/>
              </a:rPr>
              <a:t>Ferdigstilling </a:t>
            </a:r>
            <a:r>
              <a:rPr lang="nb-NO" sz="1600" dirty="0" err="1" smtClean="0">
                <a:latin typeface="Verdana" pitchFamily="34" charset="0"/>
              </a:rPr>
              <a:t>hausten</a:t>
            </a:r>
            <a:r>
              <a:rPr lang="nb-NO" sz="1600" dirty="0" smtClean="0">
                <a:latin typeface="Verdana" pitchFamily="34" charset="0"/>
              </a:rPr>
              <a:t> 2014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endParaRPr lang="nb-NO" sz="1600" dirty="0">
              <a:latin typeface="Verdana" pitchFamily="34" charset="0"/>
            </a:endParaRPr>
          </a:p>
          <a:p>
            <a:pPr eaLnBrk="0" hangingPunct="0"/>
            <a:endParaRPr lang="nb-NO" sz="1600" dirty="0">
              <a:latin typeface="Verdana" pitchFamily="34" charset="0"/>
            </a:endParaRPr>
          </a:p>
          <a:p>
            <a:pPr eaLnBrk="0" hangingPunct="0"/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195966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 Statens vegvesen liggende standard norsk.potx [Skrivebeskyttet]" id="{3E198112-B1E4-44BC-8C3E-1CA4DA7E830E}" vid="{29E3B4CA-6E79-4609-AB97-F34C001422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2033</TotalTime>
  <Words>480</Words>
  <Application>Microsoft Office PowerPoint</Application>
  <PresentationFormat>Skjermfremvisning (4:3)</PresentationFormat>
  <Paragraphs>126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Blank</vt:lpstr>
      <vt:lpstr>E16 Filefjell</vt:lpstr>
      <vt:lpstr>E16 Filefjell, byggherrekontor</vt:lpstr>
      <vt:lpstr>E16 Filefjell, viktig stamveg</vt:lpstr>
      <vt:lpstr>Post 36 på statsbudsjettet</vt:lpstr>
      <vt:lpstr>E16 Filefjell</vt:lpstr>
      <vt:lpstr>E16 Filefjell, Øye - Eidsbru</vt:lpstr>
      <vt:lpstr>E16 Filefjell, Varpe bru - Smedalsosen</vt:lpstr>
      <vt:lpstr>E16 Filefjell, Varpe bru - Smedalsosen</vt:lpstr>
      <vt:lpstr>E16 Filefjell, Smedalsosen - Borlaug</vt:lpstr>
      <vt:lpstr> Borlaug </vt:lpstr>
      <vt:lpstr> Borlaug – brøytestasjon </vt:lpstr>
      <vt:lpstr>E16 Filefjell. Kongevegen </vt:lpstr>
      <vt:lpstr>PowerPoint-presentasjon</vt:lpstr>
      <vt:lpstr>PowerPoint-presentasjon</vt:lpstr>
      <vt:lpstr>PowerPoint-presentasjon</vt:lpstr>
      <vt:lpstr>PowerPoint-presentasjon</vt:lpstr>
    </vt:vector>
  </TitlesOfParts>
  <Company>Statens vegvesen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E16 Filefjell</dc:title>
  <dc:creator>Haugen Odd Erik</dc:creator>
  <cp:lastModifiedBy>Haugen Odd Erik</cp:lastModifiedBy>
  <cp:revision>81</cp:revision>
  <dcterms:created xsi:type="dcterms:W3CDTF">2013-04-23T11:13:58Z</dcterms:created>
  <dcterms:modified xsi:type="dcterms:W3CDTF">2014-05-12T07:13:59Z</dcterms:modified>
</cp:coreProperties>
</file>